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6" r:id="rId1"/>
  </p:sldMasterIdLst>
  <p:notesMasterIdLst>
    <p:notesMasterId r:id="rId12"/>
  </p:notesMasterIdLst>
  <p:sldIdLst>
    <p:sldId id="266" r:id="rId2"/>
    <p:sldId id="284" r:id="rId3"/>
    <p:sldId id="285" r:id="rId4"/>
    <p:sldId id="286" r:id="rId5"/>
    <p:sldId id="287" r:id="rId6"/>
    <p:sldId id="288" r:id="rId7"/>
    <p:sldId id="289" r:id="rId8"/>
    <p:sldId id="290" r:id="rId9"/>
    <p:sldId id="291" r:id="rId10"/>
    <p:sldId id="268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208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50860"/>
    <a:srgbClr val="1C1573"/>
    <a:srgbClr val="283E84"/>
    <a:srgbClr val="211D71"/>
    <a:srgbClr val="000099"/>
    <a:srgbClr val="1E2F6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6305" autoAdjust="0"/>
  </p:normalViewPr>
  <p:slideViewPr>
    <p:cSldViewPr>
      <p:cViewPr varScale="1">
        <p:scale>
          <a:sx n="70" d="100"/>
          <a:sy n="70" d="100"/>
        </p:scale>
        <p:origin x="702" y="72"/>
      </p:cViewPr>
      <p:guideLst>
        <p:guide orient="horz" pos="2208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32EAAB2-9271-4BDD-97AF-EBC135F5D5A0}" type="datetimeFigureOut">
              <a:rPr lang="en-US" smtClean="0"/>
              <a:t>9/22/2020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2B1DED4-035E-4548-AB9E-F9B1FE638F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08022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9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2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86" b="1180"/>
          <a:stretch/>
        </p:blipFill>
        <p:spPr>
          <a:xfrm>
            <a:off x="1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441" cy="6858331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Picture 8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4600" y="2550646"/>
            <a:ext cx="9680189" cy="1792754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" y="-447353"/>
            <a:ext cx="10744203" cy="8058153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572000" y="2549769"/>
            <a:ext cx="7330831" cy="1600725"/>
          </a:xfrm>
        </p:spPr>
        <p:txBody>
          <a:bodyPr anchor="ctr">
            <a:normAutofit/>
          </a:bodyPr>
          <a:lstStyle>
            <a:lvl1pPr algn="r">
              <a:defRPr sz="3200" b="1">
                <a:solidFill>
                  <a:schemeClr val="bg1"/>
                </a:solidFill>
                <a:latin typeface="Helvetica" panose="020B0604020202030204" pitchFamily="34" charset="0"/>
              </a:defRPr>
            </a:lvl1pPr>
          </a:lstStyle>
          <a:p>
            <a:r>
              <a:rPr lang="en-US" dirty="0" smtClean="0"/>
              <a:t>Click to edit Course title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5908431" y="4452630"/>
            <a:ext cx="5994400" cy="343327"/>
          </a:xfrm>
        </p:spPr>
        <p:txBody>
          <a:bodyPr anchor="ctr">
            <a:normAutofit/>
          </a:bodyPr>
          <a:lstStyle>
            <a:lvl1pPr marL="0" indent="0" algn="r">
              <a:buNone/>
              <a:defRPr sz="1700" b="1">
                <a:solidFill>
                  <a:srgbClr val="1C1573"/>
                </a:solidFill>
                <a:latin typeface="Helvetica" panose="020B0604020202030204" pitchFamily="34" charset="0"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 smtClean="0"/>
              <a:t>Click to edit SME’s name</a:t>
            </a:r>
            <a:endParaRPr lang="en-US" dirty="0"/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23299" y="896875"/>
            <a:ext cx="3096631" cy="1084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8116" y="4800600"/>
            <a:ext cx="5124715" cy="21336"/>
          </a:xfrm>
          <a:prstGeom prst="rect">
            <a:avLst/>
          </a:prstGeom>
        </p:spPr>
      </p:pic>
      <p:sp>
        <p:nvSpPr>
          <p:cNvPr id="22" name="Text Placeholder 21"/>
          <p:cNvSpPr>
            <a:spLocks noGrp="1"/>
          </p:cNvSpPr>
          <p:nvPr>
            <p:ph type="body" sz="quarter" idx="14"/>
          </p:nvPr>
        </p:nvSpPr>
        <p:spPr>
          <a:xfrm>
            <a:off x="5189412" y="4826977"/>
            <a:ext cx="6713419" cy="1108563"/>
          </a:xfrm>
        </p:spPr>
        <p:txBody>
          <a:bodyPr>
            <a:normAutofit/>
          </a:bodyPr>
          <a:lstStyle>
            <a:lvl1pPr marL="0" indent="0" algn="r">
              <a:spcBef>
                <a:spcPts val="0"/>
              </a:spcBef>
              <a:buNone/>
              <a:defRPr sz="1700">
                <a:solidFill>
                  <a:srgbClr val="1C1573"/>
                </a:solidFill>
                <a:latin typeface="Helvetica" panose="020B0604020202030204" pitchFamily="34" charset="0"/>
              </a:defRPr>
            </a:lvl1pPr>
          </a:lstStyle>
          <a:p>
            <a:pPr lvl="0"/>
            <a:r>
              <a:rPr lang="en-US" dirty="0" smtClean="0"/>
              <a:t>Click to edit </a:t>
            </a:r>
          </a:p>
          <a:p>
            <a:pPr lvl="0"/>
            <a:r>
              <a:rPr lang="en-US" dirty="0" smtClean="0"/>
              <a:t>text</a:t>
            </a:r>
          </a:p>
        </p:txBody>
      </p:sp>
    </p:spTree>
    <p:extLst>
      <p:ext uri="{BB962C8B-B14F-4D97-AF65-F5344CB8AC3E}">
        <p14:creationId xmlns:p14="http://schemas.microsoft.com/office/powerpoint/2010/main" val="16618121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12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200"/>
                            </p:stCondLst>
                            <p:childTnLst>
                              <p:par>
                                <p:cTn id="9" presetID="2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11" dur="13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5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000"/>
                            </p:stCondLst>
                            <p:childTnLst>
                              <p:par>
                                <p:cTn id="1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35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2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2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3335" y="2482116"/>
            <a:ext cx="8848465" cy="2130566"/>
          </a:xfrm>
          <a:prstGeom prst="rect">
            <a:avLst/>
          </a:prstGeom>
        </p:spPr>
      </p:pic>
      <p:sp>
        <p:nvSpPr>
          <p:cNvPr id="7" name="Title 1"/>
          <p:cNvSpPr txBox="1">
            <a:spLocks/>
          </p:cNvSpPr>
          <p:nvPr userDrawn="1"/>
        </p:nvSpPr>
        <p:spPr>
          <a:xfrm>
            <a:off x="1831508" y="2575123"/>
            <a:ext cx="8666988" cy="193687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>
                <a:solidFill>
                  <a:schemeClr val="bg1"/>
                </a:solidFill>
                <a:latin typeface="Helvetica" panose="020B0604020202030204" pitchFamily="34" charset="0"/>
                <a:ea typeface="+mj-ea"/>
                <a:cs typeface="+mj-cs"/>
              </a:defRPr>
            </a:lvl1pPr>
          </a:lstStyle>
          <a:p>
            <a:pPr algn="ctr"/>
            <a:r>
              <a:rPr lang="en-US" sz="3600" dirty="0" smtClean="0"/>
              <a:t>Click to edit Session title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14619705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0569"/>
            <a:ext cx="10668000" cy="76436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60569"/>
            <a:ext cx="9321800" cy="764364"/>
          </a:xfrm>
        </p:spPr>
        <p:txBody>
          <a:bodyPr>
            <a:normAutofit/>
          </a:bodyPr>
          <a:lstStyle>
            <a:lvl1pPr>
              <a:defRPr sz="3200" b="1">
                <a:solidFill>
                  <a:schemeClr val="bg1"/>
                </a:solidFill>
                <a:latin typeface="Helvetica" panose="020B0604020202030204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2728913"/>
          </a:xfrm>
        </p:spPr>
        <p:txBody>
          <a:bodyPr/>
          <a:lstStyle>
            <a:lvl1pPr>
              <a:defRPr sz="1800">
                <a:latin typeface="Helvetica" panose="020B0604020202030204" pitchFamily="34" charset="0"/>
              </a:defRPr>
            </a:lvl1pPr>
            <a:lvl2pPr>
              <a:defRPr sz="1600">
                <a:latin typeface="Helvetica" panose="020B0604020202030204" pitchFamily="34" charset="0"/>
              </a:defRPr>
            </a:lvl2pPr>
            <a:lvl3pPr>
              <a:defRPr sz="1400">
                <a:latin typeface="Helvetica" panose="020B0604020202030204" pitchFamily="34" charset="0"/>
              </a:defRPr>
            </a:lvl3pPr>
            <a:lvl4pPr>
              <a:defRPr sz="1200">
                <a:latin typeface="Helvetica" panose="020B0604020202030204" pitchFamily="34" charset="0"/>
              </a:defRPr>
            </a:lvl4pPr>
            <a:lvl5pPr>
              <a:defRPr sz="1200">
                <a:latin typeface="Helvetica" panose="020B0604020202030204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4"/>
          </p:nvPr>
        </p:nvSpPr>
        <p:spPr>
          <a:xfrm>
            <a:off x="329247" y="1143001"/>
            <a:ext cx="11196956" cy="395287"/>
          </a:xfrm>
        </p:spPr>
        <p:txBody>
          <a:bodyPr>
            <a:normAutofit/>
          </a:bodyPr>
          <a:lstStyle>
            <a:lvl1pPr marL="0" indent="0">
              <a:buNone/>
              <a:defRPr sz="2000" b="1">
                <a:solidFill>
                  <a:srgbClr val="1C1573"/>
                </a:solidFill>
                <a:latin typeface="Helvetica" panose="020B0604020202030204" pitchFamily="34" charset="0"/>
              </a:defRPr>
            </a:lvl1pPr>
            <a:lvl2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2pPr>
            <a:lvl3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3pPr>
            <a:lvl4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4pPr>
            <a:lvl5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36154290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>
            <a:normAutofit/>
          </a:bodyPr>
          <a:lstStyle>
            <a:lvl1pPr algn="r">
              <a:defRPr sz="5400" b="1">
                <a:solidFill>
                  <a:srgbClr val="150860"/>
                </a:solidFill>
                <a:latin typeface="Helvetica"/>
                <a:cs typeface="Helvetica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 algn="r">
              <a:buNone/>
              <a:defRPr sz="2400" b="0" i="0">
                <a:solidFill>
                  <a:schemeClr val="tx1">
                    <a:tint val="75000"/>
                  </a:schemeClr>
                </a:solidFill>
                <a:latin typeface="Helvetica Light"/>
                <a:cs typeface="Helvetica Ligh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068714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6184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8" r:id="rId1"/>
    <p:sldLayoutId id="2147483729" r:id="rId2"/>
    <p:sldLayoutId id="2147483739" r:id="rId3"/>
    <p:sldLayoutId id="2147483740" r:id="rId4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2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ionicframework.com/resources/articles/what-is-hybrid-app-development" TargetMode="External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>
          <a:xfrm>
            <a:off x="4572000" y="2549769"/>
            <a:ext cx="7330831" cy="1793631"/>
          </a:xfrm>
        </p:spPr>
        <p:txBody>
          <a:bodyPr/>
          <a:lstStyle/>
          <a:p>
            <a:r>
              <a:rPr lang="en-US" dirty="0"/>
              <a:t>Mobile Apps - Types</a:t>
            </a:r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sz="1800" dirty="0" smtClean="0">
                <a:solidFill>
                  <a:srgbClr val="211D71"/>
                </a:solidFill>
              </a:rPr>
              <a:t>Pravin Y Pawar</a:t>
            </a:r>
            <a:endParaRPr lang="en-US" sz="1800" dirty="0">
              <a:solidFill>
                <a:srgbClr val="211D7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97254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3657600"/>
            <a:ext cx="10515600" cy="904875"/>
          </a:xfrm>
        </p:spPr>
        <p:txBody>
          <a:bodyPr/>
          <a:lstStyle/>
          <a:p>
            <a:r>
              <a:rPr lang="en-US" dirty="0"/>
              <a:t>Thank You!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5205413"/>
            <a:ext cx="10515600" cy="1500187"/>
          </a:xfrm>
        </p:spPr>
        <p:txBody>
          <a:bodyPr/>
          <a:lstStyle/>
          <a:p>
            <a:r>
              <a:rPr lang="en-US" dirty="0" smtClean="0"/>
              <a:t>In our next session: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57982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Mobile Apps - Types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571999"/>
          </a:xfrm>
        </p:spPr>
        <p:txBody>
          <a:bodyPr/>
          <a:lstStyle/>
          <a:p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IN" dirty="0" smtClean="0"/>
              <a:t>Three!</a:t>
            </a:r>
            <a:endParaRPr lang="en-IN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05000" y="2057826"/>
            <a:ext cx="2552700" cy="4105275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51864" y="2105450"/>
            <a:ext cx="2571750" cy="401002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17778" y="2048300"/>
            <a:ext cx="2505075" cy="4067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74810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Native Apps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648199"/>
          </a:xfrm>
        </p:spPr>
        <p:txBody>
          <a:bodyPr/>
          <a:lstStyle/>
          <a:p>
            <a:r>
              <a:rPr lang="en-US" dirty="0"/>
              <a:t>Developed specifically for a particular mobile device </a:t>
            </a:r>
          </a:p>
          <a:p>
            <a:r>
              <a:rPr lang="en-US" dirty="0" smtClean="0"/>
              <a:t>Installed </a:t>
            </a:r>
            <a:r>
              <a:rPr lang="en-US" dirty="0"/>
              <a:t>directly onto the device itself</a:t>
            </a:r>
          </a:p>
          <a:p>
            <a:r>
              <a:rPr lang="en-US" dirty="0"/>
              <a:t>Needs to be downloaded via app stores such </a:t>
            </a:r>
            <a:r>
              <a:rPr lang="en-US" dirty="0" smtClean="0"/>
              <a:t>as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smtClean="0"/>
              <a:t>Apple </a:t>
            </a:r>
            <a:r>
              <a:rPr lang="en-US" dirty="0"/>
              <a:t>App </a:t>
            </a:r>
            <a:r>
              <a:rPr lang="en-US" dirty="0" smtClean="0"/>
              <a:t>Store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smtClean="0"/>
              <a:t>Google </a:t>
            </a:r>
            <a:r>
              <a:rPr lang="en-US" dirty="0"/>
              <a:t>Play store, etc.</a:t>
            </a:r>
          </a:p>
          <a:p>
            <a:endParaRPr lang="en-US" dirty="0"/>
          </a:p>
          <a:p>
            <a:r>
              <a:rPr lang="en-US" dirty="0"/>
              <a:t>Built for specific mobile operating system such as </a:t>
            </a:r>
            <a:endParaRPr lang="en-US" dirty="0" smtClean="0"/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smtClean="0"/>
              <a:t>Apple </a:t>
            </a:r>
            <a:r>
              <a:rPr lang="en-US" dirty="0"/>
              <a:t>iOS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smtClean="0"/>
              <a:t>Android </a:t>
            </a:r>
            <a:r>
              <a:rPr lang="en-US" dirty="0"/>
              <a:t>OS</a:t>
            </a:r>
          </a:p>
          <a:p>
            <a:r>
              <a:rPr lang="en-US" dirty="0">
                <a:solidFill>
                  <a:srgbClr val="FF0000"/>
                </a:solidFill>
              </a:rPr>
              <a:t>An app made for Apple iOS will not work on Android OS or Windows </a:t>
            </a:r>
            <a:r>
              <a:rPr lang="en-US" dirty="0" smtClean="0">
                <a:solidFill>
                  <a:srgbClr val="FF0000"/>
                </a:solidFill>
              </a:rPr>
              <a:t>OS</a:t>
            </a:r>
          </a:p>
          <a:p>
            <a:endParaRPr lang="en-US" dirty="0">
              <a:solidFill>
                <a:srgbClr val="FF0000"/>
              </a:solidFill>
            </a:endParaRPr>
          </a:p>
          <a:p>
            <a:r>
              <a:rPr lang="en-US" dirty="0"/>
              <a:t>Need to target all major mobile operating </a:t>
            </a:r>
            <a:r>
              <a:rPr lang="en-US" dirty="0" smtClean="0"/>
              <a:t>systems</a:t>
            </a:r>
          </a:p>
          <a:p>
            <a:pPr lvl="1"/>
            <a:r>
              <a:rPr lang="en-US" dirty="0" smtClean="0"/>
              <a:t>require </a:t>
            </a:r>
            <a:r>
              <a:rPr lang="en-US" dirty="0"/>
              <a:t>more money and more effort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11242" y="1981200"/>
            <a:ext cx="2486025" cy="4267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09873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Native Apps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648199"/>
          </a:xfrm>
        </p:spPr>
        <p:txBody>
          <a:bodyPr>
            <a:normAutofit/>
          </a:bodyPr>
          <a:lstStyle/>
          <a:p>
            <a:r>
              <a:rPr lang="en-US" dirty="0"/>
              <a:t>Pros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Can be Used offline - faster to open and access anytime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Allow direct access to device hardware that is either more difficult or impossible with a web apps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Allow the user to use device-specific hand gestures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Gets the approval of the app store they are intended for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U</a:t>
            </a:r>
            <a:r>
              <a:rPr lang="en-US" dirty="0" smtClean="0"/>
              <a:t>ser </a:t>
            </a:r>
            <a:r>
              <a:rPr lang="en-US" dirty="0"/>
              <a:t>can be assured of improved safety and security of the app</a:t>
            </a:r>
          </a:p>
          <a:p>
            <a:endParaRPr lang="en-US" dirty="0"/>
          </a:p>
          <a:p>
            <a:r>
              <a:rPr lang="en-US" dirty="0"/>
              <a:t>Cons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More expensive to develop - separate app for each target platform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Cost of app maintenance is higher - especially if this app supports more than one mobile platform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Getting the app approved for the various app stores can prove to be long and tedious process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Needs to download and install the updates to the apps onto users mobile device 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IN" dirty="0" smtClean="0"/>
              <a:t>Pros and Cons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40462610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Web Apps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571999"/>
          </a:xfrm>
        </p:spPr>
        <p:txBody>
          <a:bodyPr/>
          <a:lstStyle/>
          <a:p>
            <a:r>
              <a:rPr lang="en-US" dirty="0"/>
              <a:t>Basically </a:t>
            </a:r>
            <a:r>
              <a:rPr lang="en-US" dirty="0" smtClean="0"/>
              <a:t>internet-enabled applications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smtClean="0"/>
              <a:t>Accessible via </a:t>
            </a:r>
            <a:r>
              <a:rPr lang="en-US" dirty="0"/>
              <a:t>the mobile device's Web browser</a:t>
            </a:r>
          </a:p>
          <a:p>
            <a:r>
              <a:rPr lang="en-US" dirty="0"/>
              <a:t>Don't need to downloaded and installed onto mobile </a:t>
            </a:r>
            <a:r>
              <a:rPr lang="en-US" dirty="0" smtClean="0"/>
              <a:t>device</a:t>
            </a:r>
          </a:p>
          <a:p>
            <a:endParaRPr lang="en-US" dirty="0"/>
          </a:p>
          <a:p>
            <a:r>
              <a:rPr lang="en-US" dirty="0"/>
              <a:t>Written as web pages in HTML and </a:t>
            </a:r>
            <a:r>
              <a:rPr lang="en-US" dirty="0" smtClean="0"/>
              <a:t>CSS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smtClean="0"/>
              <a:t>with </a:t>
            </a:r>
            <a:r>
              <a:rPr lang="en-US" dirty="0"/>
              <a:t>the interactive parts in </a:t>
            </a:r>
            <a:r>
              <a:rPr lang="en-US" dirty="0" err="1"/>
              <a:t>Jquery</a:t>
            </a:r>
            <a:r>
              <a:rPr lang="en-US" dirty="0"/>
              <a:t>, JavaScript </a:t>
            </a:r>
            <a:r>
              <a:rPr lang="en-US" dirty="0" smtClean="0"/>
              <a:t>etc.</a:t>
            </a:r>
            <a:endParaRPr lang="en-US" dirty="0"/>
          </a:p>
          <a:p>
            <a:r>
              <a:rPr lang="en-US" dirty="0"/>
              <a:t>Single web app can be used on most devices capable of surfing the </a:t>
            </a:r>
            <a:r>
              <a:rPr lang="en-US" dirty="0" smtClean="0"/>
              <a:t>web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smtClean="0"/>
              <a:t>irrespective </a:t>
            </a:r>
            <a:r>
              <a:rPr lang="en-US" dirty="0"/>
              <a:t>of the operating system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04360" y="1905000"/>
            <a:ext cx="2438400" cy="4095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3599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Web Apps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724399"/>
          </a:xfrm>
        </p:spPr>
        <p:txBody>
          <a:bodyPr>
            <a:normAutofit/>
          </a:bodyPr>
          <a:lstStyle/>
          <a:p>
            <a:r>
              <a:rPr lang="en-US" dirty="0"/>
              <a:t>Pros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Instantly accessible to users via a browser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Easier to update or maintain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Easily discoverable through </a:t>
            </a:r>
            <a:r>
              <a:rPr lang="en-US" dirty="0" smtClean="0"/>
              <a:t>search </a:t>
            </a:r>
            <a:r>
              <a:rPr lang="en-US" dirty="0"/>
              <a:t>engines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Development is considerably more time and cost-effective than development of a native app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common programming languages and technologies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Much larger developer base.</a:t>
            </a:r>
          </a:p>
          <a:p>
            <a:endParaRPr lang="en-US" dirty="0"/>
          </a:p>
          <a:p>
            <a:r>
              <a:rPr lang="en-US" dirty="0"/>
              <a:t>Cons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Only have limited scope as far as accessing a mobile device's features is concerned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US" dirty="0"/>
              <a:t>device-specific hand gestures, sensors, etc.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Many variations between web browsers and browser versions and phones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Challenging to develop a stable web-app that runs on all devices without any issues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Not listed in 'App Stores'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Unavailable when offline, even as a basic version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IN" dirty="0"/>
              <a:t>Pros and Cons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0314151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Hybrid Apps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7524261" cy="4571999"/>
          </a:xfrm>
        </p:spPr>
        <p:txBody>
          <a:bodyPr>
            <a:normAutofit/>
          </a:bodyPr>
          <a:lstStyle/>
          <a:p>
            <a:r>
              <a:rPr lang="en-US" dirty="0"/>
              <a:t>Part native apps, part web apps</a:t>
            </a:r>
          </a:p>
          <a:p>
            <a:r>
              <a:rPr lang="en-US" dirty="0"/>
              <a:t>Like native apps,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available in an app store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can take advantage of some device features available</a:t>
            </a:r>
          </a:p>
          <a:p>
            <a:r>
              <a:rPr lang="en-US" dirty="0"/>
              <a:t>Like web apps,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Rely on </a:t>
            </a:r>
            <a:r>
              <a:rPr lang="en-US" dirty="0" smtClean="0"/>
              <a:t>HTML, CSS , JS for browser rendering</a:t>
            </a:r>
            <a:endParaRPr lang="en-US" dirty="0"/>
          </a:p>
          <a:p>
            <a:endParaRPr lang="en-US" dirty="0"/>
          </a:p>
          <a:p>
            <a:r>
              <a:rPr lang="en-US" dirty="0"/>
              <a:t>The heart of a hybrid-mobile application is application that is written with HTML, CSS, and </a:t>
            </a:r>
            <a:r>
              <a:rPr lang="en-US" dirty="0" smtClean="0"/>
              <a:t>JavaScript!</a:t>
            </a:r>
            <a:endParaRPr lang="en-US" dirty="0"/>
          </a:p>
          <a:p>
            <a:r>
              <a:rPr lang="en-US" dirty="0"/>
              <a:t>Run from within a native application and its own embedded browser, which is essentially invisible to the user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iOS application would use the </a:t>
            </a:r>
            <a:r>
              <a:rPr lang="en-US" dirty="0" err="1"/>
              <a:t>WKWebView</a:t>
            </a:r>
            <a:r>
              <a:rPr lang="en-US" dirty="0"/>
              <a:t> to display application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Android app would use the </a:t>
            </a:r>
            <a:r>
              <a:rPr lang="en-US" dirty="0" err="1"/>
              <a:t>WebView</a:t>
            </a:r>
            <a:r>
              <a:rPr lang="en-US" dirty="0"/>
              <a:t> element to do the same function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75176" y="1852612"/>
            <a:ext cx="2505075" cy="4067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52080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Hybrid Apps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267199"/>
          </a:xfrm>
        </p:spPr>
        <p:txBody>
          <a:bodyPr/>
          <a:lstStyle/>
          <a:p>
            <a:r>
              <a:rPr lang="en-US" dirty="0"/>
              <a:t>Pros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sz="1800" dirty="0"/>
              <a:t>Don’t need a web browser like web apps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sz="1800" dirty="0"/>
              <a:t>Can access to a device’s internal APIs and device hardware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sz="1800" dirty="0"/>
              <a:t>Only one codebase is needed for </a:t>
            </a:r>
            <a:r>
              <a:rPr lang="en-US" sz="1800"/>
              <a:t>hybrid </a:t>
            </a:r>
            <a:r>
              <a:rPr lang="en-US" sz="1800" smtClean="0"/>
              <a:t>apps</a:t>
            </a:r>
            <a:endParaRPr lang="en-US" sz="1800" dirty="0"/>
          </a:p>
          <a:p>
            <a:endParaRPr lang="en-US" dirty="0"/>
          </a:p>
          <a:p>
            <a:r>
              <a:rPr lang="en-US" dirty="0"/>
              <a:t>Cons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sz="1800" dirty="0"/>
              <a:t>Much slower than native apps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sz="1800" dirty="0"/>
              <a:t>With hybrid app development, dependent on a third-party platform to deploy the app’s wrapper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sz="1800" dirty="0"/>
              <a:t>Customization support is limited</a:t>
            </a:r>
          </a:p>
          <a:p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IN" dirty="0"/>
              <a:t>Pros and Cons</a:t>
            </a:r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5843691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Compared!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19400" y="1643062"/>
            <a:ext cx="6400800" cy="3995738"/>
          </a:xfrm>
          <a:prstGeom prst="rect">
            <a:avLst/>
          </a:prstGeom>
        </p:spPr>
      </p:pic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7143261" cy="2743199"/>
          </a:xfrm>
        </p:spPr>
        <p:txBody>
          <a:bodyPr/>
          <a:lstStyle/>
          <a:p>
            <a:endParaRPr lang="en-US" sz="180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7239000" y="5791200"/>
            <a:ext cx="20574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>
                <a:hlinkClick r:id="rId3"/>
              </a:rPr>
              <a:t>Source : Ionic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15535392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3205</TotalTime>
  <Words>547</Words>
  <Application>Microsoft Office PowerPoint</Application>
  <PresentationFormat>Widescreen</PresentationFormat>
  <Paragraphs>85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7" baseType="lpstr">
      <vt:lpstr>Arial</vt:lpstr>
      <vt:lpstr>Calibri</vt:lpstr>
      <vt:lpstr>Calibri Light</vt:lpstr>
      <vt:lpstr>Courier New</vt:lpstr>
      <vt:lpstr>Helvetica</vt:lpstr>
      <vt:lpstr>Helvetica Light</vt:lpstr>
      <vt:lpstr>Office Theme</vt:lpstr>
      <vt:lpstr>Mobile Apps - Types</vt:lpstr>
      <vt:lpstr>Mobile Apps - Types</vt:lpstr>
      <vt:lpstr>Native Apps</vt:lpstr>
      <vt:lpstr>Native Apps</vt:lpstr>
      <vt:lpstr>Web Apps</vt:lpstr>
      <vt:lpstr>Web Apps</vt:lpstr>
      <vt:lpstr>Hybrid Apps</vt:lpstr>
      <vt:lpstr>Hybrid Apps</vt:lpstr>
      <vt:lpstr>Compared!</vt:lpstr>
      <vt:lpstr>Thank You!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User</dc:creator>
  <cp:lastModifiedBy>pravin pawar</cp:lastModifiedBy>
  <cp:revision>233</cp:revision>
  <dcterms:created xsi:type="dcterms:W3CDTF">2018-10-16T06:13:57Z</dcterms:created>
  <dcterms:modified xsi:type="dcterms:W3CDTF">2020-09-22T00:56:17Z</dcterms:modified>
</cp:coreProperties>
</file>

<file path=docProps/thumbnail.jpeg>
</file>